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99" r:id="rId2"/>
    <p:sldId id="517" r:id="rId3"/>
    <p:sldId id="498" r:id="rId4"/>
    <p:sldId id="510" r:id="rId5"/>
    <p:sldId id="513" r:id="rId6"/>
    <p:sldId id="504" r:id="rId7"/>
    <p:sldId id="511" r:id="rId8"/>
    <p:sldId id="518" r:id="rId9"/>
    <p:sldId id="516" r:id="rId10"/>
    <p:sldId id="515" r:id="rId11"/>
    <p:sldId id="495" r:id="rId12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18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pos="750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етрГУ" initials="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3300"/>
    <a:srgbClr val="FF99FF"/>
    <a:srgbClr val="FF6699"/>
    <a:srgbClr val="66FFFF"/>
    <a:srgbClr val="FF7C80"/>
    <a:srgbClr val="6DC0FF"/>
    <a:srgbClr val="000000"/>
    <a:srgbClr val="DAE3F3"/>
    <a:srgbClr val="FFFFFF"/>
    <a:srgbClr val="2A6BA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644" autoAdjust="0"/>
    <p:restoredTop sz="99754" autoAdjust="0"/>
  </p:normalViewPr>
  <p:slideViewPr>
    <p:cSldViewPr snapToGrid="0" showGuides="1">
      <p:cViewPr>
        <p:scale>
          <a:sx n="70" d="100"/>
          <a:sy n="70" d="100"/>
        </p:scale>
        <p:origin x="-756" y="-84"/>
      </p:cViewPr>
      <p:guideLst>
        <p:guide orient="horz" pos="2818"/>
        <p:guide pos="3817"/>
        <p:guide pos="75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9516" cy="49308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68" y="0"/>
            <a:ext cx="2919516" cy="49308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fld id="{F221D019-15CD-43B6-A925-02A7BD47E0BA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737" y="4686620"/>
            <a:ext cx="5388294" cy="4439289"/>
          </a:xfrm>
          <a:prstGeom prst="rect">
            <a:avLst/>
          </a:prstGeom>
        </p:spPr>
        <p:txBody>
          <a:bodyPr vert="horz" lIns="90882" tIns="45441" rIns="90882" bIns="454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1661"/>
            <a:ext cx="2919516" cy="493079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68" y="9371661"/>
            <a:ext cx="2919516" cy="493079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fld id="{2A1E9F59-235C-479E-B1BB-D528E3D29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1730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E9F59-235C-479E-B1BB-D528E3D2968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672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E9F59-235C-479E-B1BB-D528E3D2968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08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8395-FA03-4E5F-B579-9CACBEC733D8}" type="datetime1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2FD-C859-482F-8A0A-9708E699D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747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BABE-88D9-4218-A309-BAB6BDC6A424}" type="datetime1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2FD-C859-482F-8A0A-9708E699D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2994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8C8D-0932-4DF5-860C-BF4354AC9B25}" type="datetime1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2FD-C859-482F-8A0A-9708E699D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842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548F-FAA9-4362-92C1-76F665440231}" type="datetime1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2FD-C859-482F-8A0A-9708E699D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503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8B3E-9026-4634-AED0-C34C9EB15D23}" type="datetime1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2FD-C859-482F-8A0A-9708E699D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109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A368-14D6-49CB-908B-11A6014A2710}" type="datetime1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2FD-C859-482F-8A0A-9708E699D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769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4285-91EA-43A7-8ECB-A16EF52F169D}" type="datetime1">
              <a:rPr lang="ru-RU" smtClean="0"/>
              <a:pPr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2FD-C859-482F-8A0A-9708E699D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211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87E3-616B-4AF0-A3F1-32ED644520B3}" type="datetime1">
              <a:rPr lang="ru-RU" smtClean="0"/>
              <a:pPr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2FD-C859-482F-8A0A-9708E699D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6814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FABD-7FD2-452F-9B21-FE4F1FA018D5}" type="datetime1">
              <a:rPr lang="ru-RU" smtClean="0"/>
              <a:pPr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2FD-C859-482F-8A0A-9708E699D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55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DD47-25A7-4616-875F-8733CE41CE1C}" type="datetime1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2FD-C859-482F-8A0A-9708E699D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137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48F2-B169-4D01-AC84-63FD6E4D87B4}" type="datetime1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2FD-C859-482F-8A0A-9708E699D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021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6000"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C1076-6C98-49B6-82FB-6C767614374B}" type="datetime1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612FD-C859-482F-8A0A-9708E699D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682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k.com/video-207596166_456239023" TargetMode="Externa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hyperlink" Target="mailto:V.Ananiin@gmail.com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0374" y="1214438"/>
            <a:ext cx="10591251" cy="2784356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ru-RU" sz="4800" b="1" dirty="0" smtClean="0"/>
              <a:t>ВКЛАД РЕГИОНАЛЬНОГО ВУЗА </a:t>
            </a:r>
            <a:br>
              <a:rPr lang="ru-RU" sz="4800" b="1" dirty="0" smtClean="0"/>
            </a:br>
            <a:r>
              <a:rPr lang="ru-RU" sz="4800" b="1" dirty="0" smtClean="0"/>
              <a:t>В РАЗВИТИЕ КРЕАТИВНЫХ ИНДУСТРИЙ </a:t>
            </a:r>
            <a:br>
              <a:rPr lang="ru-RU" sz="4800" b="1" dirty="0" smtClean="0"/>
            </a:br>
            <a:r>
              <a:rPr lang="ru-RU" sz="4800" b="1" dirty="0" smtClean="0"/>
              <a:t>В РЕСПУБЛИКЕ КАРЕЛИЯ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en-US" b="1" dirty="0" smtClean="0"/>
          </a:p>
          <a:p>
            <a:r>
              <a:rPr lang="ru-RU" b="1" dirty="0" smtClean="0"/>
              <a:t>СТРАТЕГИЯ И ТАКТИКА</a:t>
            </a:r>
            <a:endParaRPr lang="ru-RU" dirty="0"/>
          </a:p>
        </p:txBody>
      </p:sp>
      <p:pic>
        <p:nvPicPr>
          <p:cNvPr id="6" name="Рисунок 5" descr="petrsu_logo_blue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24545" y="296723"/>
            <a:ext cx="1551435" cy="15697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592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Soft is new hard</a:t>
            </a:r>
            <a:endParaRPr lang="ru-RU" altLang="ru-RU" smtClean="0"/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7639"/>
            <a:ext cx="12192000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lot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96400" y="0"/>
            <a:ext cx="2895600" cy="2171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808" y="119479"/>
            <a:ext cx="11341192" cy="76785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C3300"/>
                </a:solidFill>
              </a:rPr>
              <a:t>Культурный плот</a:t>
            </a:r>
            <a:endParaRPr lang="ru-RU" sz="3600" b="1" dirty="0">
              <a:solidFill>
                <a:srgbClr val="CC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397" y="1006608"/>
            <a:ext cx="11788524" cy="5714867"/>
          </a:xfrm>
        </p:spPr>
        <p:txBody>
          <a:bodyPr>
            <a:normAutofit/>
          </a:bodyPr>
          <a:lstStyle/>
          <a:p>
            <a:endParaRPr lang="ru-RU" sz="2700" dirty="0"/>
          </a:p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2FD-C859-482F-8A0A-9708E699DC33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Рисунок 4" descr="plo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236" y="1704110"/>
            <a:ext cx="4913745" cy="3685309"/>
          </a:xfrm>
          <a:prstGeom prst="rect">
            <a:avLst/>
          </a:prstGeom>
        </p:spPr>
      </p:pic>
      <p:pic>
        <p:nvPicPr>
          <p:cNvPr id="7" name="Рисунок 6" descr="plot-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7127" y="2948421"/>
            <a:ext cx="6580909" cy="370176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5437" y="6153788"/>
            <a:ext cx="4473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smtClean="0">
                <a:hlinkClick r:id="rId5"/>
              </a:rPr>
              <a:t>https://vk.com/video-207596166_456239023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8067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037" y="0"/>
            <a:ext cx="11301720" cy="132556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Ресурсы для креативных индустрий в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РК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11" y="1903862"/>
            <a:ext cx="6089945" cy="4251277"/>
          </a:xfrm>
        </p:spPr>
        <p:txBody>
          <a:bodyPr>
            <a:normAutofit/>
          </a:bodyPr>
          <a:lstStyle/>
          <a:p>
            <a:pPr lvl="1"/>
            <a:r>
              <a:rPr lang="ru-RU" sz="3400" dirty="0" smtClean="0">
                <a:solidFill>
                  <a:srgbClr val="C00000"/>
                </a:solidFill>
              </a:rPr>
              <a:t>Взгляд регионального вуза </a:t>
            </a:r>
          </a:p>
          <a:p>
            <a:pPr lvl="1"/>
            <a:endParaRPr lang="ru-RU" sz="3400" dirty="0" smtClean="0">
              <a:solidFill>
                <a:srgbClr val="C00000"/>
              </a:solidFill>
            </a:endParaRPr>
          </a:p>
          <a:p>
            <a:pPr lvl="1"/>
            <a:endParaRPr lang="ru-RU" sz="3400" dirty="0" smtClean="0">
              <a:solidFill>
                <a:srgbClr val="C00000"/>
              </a:solidFill>
            </a:endParaRPr>
          </a:p>
          <a:p>
            <a:pPr lvl="1"/>
            <a:r>
              <a:rPr lang="ru-RU" sz="3400" dirty="0" smtClean="0">
                <a:solidFill>
                  <a:srgbClr val="C00000"/>
                </a:solidFill>
              </a:rPr>
              <a:t>Подготовка кадров</a:t>
            </a:r>
          </a:p>
          <a:p>
            <a:pPr lvl="1">
              <a:buNone/>
            </a:pPr>
            <a:endParaRPr lang="ru-RU" sz="3400" dirty="0" smtClean="0">
              <a:solidFill>
                <a:srgbClr val="C00000"/>
              </a:solidFill>
            </a:endParaRPr>
          </a:p>
          <a:p>
            <a:pPr lvl="1">
              <a:buNone/>
            </a:pPr>
            <a:endParaRPr lang="ru-RU" sz="3400" dirty="0" smtClean="0">
              <a:solidFill>
                <a:srgbClr val="C00000"/>
              </a:solidFill>
            </a:endParaRPr>
          </a:p>
          <a:p>
            <a:pPr lvl="1"/>
            <a:r>
              <a:rPr lang="ru-RU" sz="3400" dirty="0" smtClean="0">
                <a:solidFill>
                  <a:srgbClr val="C00000"/>
                </a:solidFill>
              </a:rPr>
              <a:t>Условия </a:t>
            </a:r>
            <a:r>
              <a:rPr lang="ru-RU" sz="3400" dirty="0" smtClean="0">
                <a:solidFill>
                  <a:srgbClr val="C00000"/>
                </a:solidFill>
              </a:rPr>
              <a:t>турбулентности</a:t>
            </a:r>
          </a:p>
          <a:p>
            <a:pPr lvl="1">
              <a:buNone/>
            </a:pPr>
            <a:endParaRPr lang="ru-RU" sz="3400" dirty="0" smtClean="0">
              <a:solidFill>
                <a:srgbClr val="C00000"/>
              </a:solidFill>
            </a:endParaRPr>
          </a:p>
          <a:p>
            <a:pPr lvl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2FD-C859-482F-8A0A-9708E699DC33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Рисунок 6" descr="petrsu_logo_blue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24545" y="296723"/>
            <a:ext cx="1551435" cy="1569723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6127076" y="1960729"/>
            <a:ext cx="5787420" cy="4251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Векторы</a:t>
            </a:r>
            <a:r>
              <a:rPr kumimoji="0" lang="ru-RU" sz="37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развития</a:t>
            </a:r>
            <a:endParaRPr kumimoji="0" lang="ru-RU" sz="37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ru-RU" sz="3700" dirty="0" smtClean="0">
                <a:solidFill>
                  <a:srgbClr val="C00000"/>
                </a:solidFill>
              </a:rPr>
              <a:t>Управленческие практики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700" dirty="0" smtClean="0">
                <a:solidFill>
                  <a:srgbClr val="C00000"/>
                </a:solidFill>
              </a:rPr>
              <a:t>Кейс «Культурный плот»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191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037" y="0"/>
            <a:ext cx="11301720" cy="132556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Ресурсы для подготовки кадров для креативных индустрий в РФ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18" y="1426191"/>
            <a:ext cx="9652011" cy="543180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Реализация и  развитие Программы «</a:t>
            </a:r>
            <a:r>
              <a:rPr lang="ru-RU" dirty="0"/>
              <a:t>Приоритет2030</a:t>
            </a:r>
            <a:r>
              <a:rPr lang="ru-RU" dirty="0" smtClean="0"/>
              <a:t>»: </a:t>
            </a:r>
          </a:p>
          <a:p>
            <a:pPr lvl="1">
              <a:buFontTx/>
              <a:buChar char="-"/>
            </a:pPr>
            <a:r>
              <a:rPr lang="ru-RU" sz="2800" dirty="0" smtClean="0">
                <a:solidFill>
                  <a:srgbClr val="C00000"/>
                </a:solidFill>
              </a:rPr>
              <a:t>Новый вектор развития – «Приоритет 2030. Дальний Восток» </a:t>
            </a:r>
            <a:endParaRPr lang="ru-RU" sz="2800" dirty="0">
              <a:solidFill>
                <a:srgbClr val="C00000"/>
              </a:solidFill>
            </a:endParaRPr>
          </a:p>
          <a:p>
            <a:pPr lvl="1">
              <a:buFontTx/>
              <a:buChar char="-"/>
            </a:pPr>
            <a:r>
              <a:rPr lang="ru-RU" sz="2800" dirty="0" smtClean="0">
                <a:solidFill>
                  <a:srgbClr val="C00000"/>
                </a:solidFill>
              </a:rPr>
              <a:t>Ротация в Программу «Приоритет 2030» по </a:t>
            </a:r>
            <a:r>
              <a:rPr lang="ru-RU" sz="2800" dirty="0">
                <a:solidFill>
                  <a:srgbClr val="C00000"/>
                </a:solidFill>
              </a:rPr>
              <a:t>итогам 21/22 </a:t>
            </a:r>
            <a:r>
              <a:rPr lang="ru-RU" sz="2800" dirty="0" smtClean="0">
                <a:solidFill>
                  <a:srgbClr val="C00000"/>
                </a:solidFill>
              </a:rPr>
              <a:t>годов</a:t>
            </a:r>
          </a:p>
          <a:p>
            <a:pPr lvl="1">
              <a:buFontTx/>
              <a:buChar char="-"/>
            </a:pPr>
            <a:r>
              <a:rPr lang="ru-RU" sz="2800" dirty="0" smtClean="0">
                <a:solidFill>
                  <a:srgbClr val="C00000"/>
                </a:solidFill>
              </a:rPr>
              <a:t>Новая Программа </a:t>
            </a:r>
            <a:r>
              <a:rPr lang="ru-RU" sz="2800" dirty="0">
                <a:solidFill>
                  <a:srgbClr val="C00000"/>
                </a:solidFill>
              </a:rPr>
              <a:t>«Приоритет 2030. </a:t>
            </a:r>
            <a:r>
              <a:rPr lang="ru-RU" sz="2800" dirty="0" smtClean="0">
                <a:solidFill>
                  <a:srgbClr val="C00000"/>
                </a:solidFill>
              </a:rPr>
              <a:t>Арктика» ?***</a:t>
            </a:r>
          </a:p>
          <a:p>
            <a:pPr lvl="1"/>
            <a:endParaRPr lang="ru-RU" sz="2800" dirty="0">
              <a:solidFill>
                <a:srgbClr val="C00000"/>
              </a:solidFill>
            </a:endParaRPr>
          </a:p>
          <a:p>
            <a:r>
              <a:rPr lang="ru-RU" dirty="0" smtClean="0"/>
              <a:t>Нацеленность </a:t>
            </a:r>
            <a:r>
              <a:rPr lang="ru-RU" dirty="0"/>
              <a:t>государства на </a:t>
            </a:r>
            <a:r>
              <a:rPr lang="ru-RU" dirty="0">
                <a:solidFill>
                  <a:srgbClr val="C00000"/>
                </a:solidFill>
              </a:rPr>
              <a:t>ускоренное выполнение </a:t>
            </a:r>
            <a:r>
              <a:rPr lang="ru-RU" dirty="0" smtClean="0">
                <a:solidFill>
                  <a:srgbClr val="C00000"/>
                </a:solidFill>
              </a:rPr>
              <a:t>Стратегии </a:t>
            </a:r>
            <a:r>
              <a:rPr lang="ru-RU" dirty="0">
                <a:solidFill>
                  <a:srgbClr val="C00000"/>
                </a:solidFill>
              </a:rPr>
              <a:t>развития Арктической зоны Российской Федерации </a:t>
            </a:r>
            <a:r>
              <a:rPr lang="ru-RU" dirty="0"/>
              <a:t>и обеспечения национальной безопасности на период до 2035 </a:t>
            </a:r>
            <a:r>
              <a:rPr lang="ru-RU" dirty="0" smtClean="0"/>
              <a:t>года. Возможное </a:t>
            </a:r>
            <a:r>
              <a:rPr lang="ru-RU" dirty="0" smtClean="0">
                <a:solidFill>
                  <a:srgbClr val="C00000"/>
                </a:solidFill>
              </a:rPr>
              <a:t>внесение коррективов в Стратегию</a:t>
            </a:r>
            <a:r>
              <a:rPr lang="ru-RU" dirty="0" smtClean="0"/>
              <a:t> в </a:t>
            </a:r>
            <a:r>
              <a:rPr lang="ru-RU" dirty="0"/>
              <a:t>связи с возникновением </a:t>
            </a:r>
            <a:r>
              <a:rPr lang="ru-RU" dirty="0" smtClean="0"/>
              <a:t>новых вызовов </a:t>
            </a:r>
            <a:r>
              <a:rPr lang="ru-RU" dirty="0"/>
              <a:t>и </a:t>
            </a:r>
            <a:r>
              <a:rPr lang="ru-RU" dirty="0" smtClean="0"/>
              <a:t>угроз.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Стратегия развития науки и высшего образования  в Республике Карелия </a:t>
            </a:r>
            <a:r>
              <a:rPr lang="ru-RU" dirty="0" smtClean="0"/>
              <a:t>(с учетом 108-ФЗ от 16.04.2022)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2FD-C859-482F-8A0A-9708E699DC33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5" y="1298017"/>
            <a:ext cx="2143125" cy="1419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4371" y="3324593"/>
            <a:ext cx="1786561" cy="1462216"/>
          </a:xfrm>
          <a:prstGeom prst="rect">
            <a:avLst/>
          </a:prstGeom>
        </p:spPr>
      </p:pic>
      <p:sp>
        <p:nvSpPr>
          <p:cNvPr id="11266" name="AutoShape 2" descr="История герба Республики Карелия - Национальный акце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История герба Республики Карелия - Национальный акце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Государственные символы России » Символы субъектов РФ » Республика Карел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карел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6889" y="5014436"/>
            <a:ext cx="1304995" cy="18435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191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379" y="1516148"/>
            <a:ext cx="3171825" cy="6953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501" y="3080489"/>
            <a:ext cx="6956684" cy="9312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498" y="263845"/>
            <a:ext cx="5162550" cy="82867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57667"/>
            <a:ext cx="4559515" cy="4900333"/>
          </a:xfrm>
        </p:spPr>
        <p:txBody>
          <a:bodyPr/>
          <a:lstStyle/>
          <a:p>
            <a:r>
              <a:rPr lang="ru-RU" dirty="0" smtClean="0"/>
              <a:t>Санкт-Петербург – </a:t>
            </a:r>
          </a:p>
          <a:p>
            <a:endParaRPr lang="ru-RU" dirty="0" smtClean="0"/>
          </a:p>
          <a:p>
            <a:r>
              <a:rPr lang="ru-RU" dirty="0" smtClean="0"/>
              <a:t>----------------------------</a:t>
            </a:r>
          </a:p>
          <a:p>
            <a:endParaRPr lang="ru-RU" dirty="0"/>
          </a:p>
          <a:p>
            <a:r>
              <a:rPr lang="ru-RU" dirty="0" smtClean="0"/>
              <a:t>Москва –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8780" y="4415204"/>
            <a:ext cx="895350" cy="13906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3804" y="4513434"/>
            <a:ext cx="2438400" cy="714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18413"/>
            <a:ext cx="3925248" cy="11395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143125" cy="1419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15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39737"/>
            <a:ext cx="4747905" cy="13784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28" y="900752"/>
            <a:ext cx="3318056" cy="2197290"/>
          </a:xfrm>
          <a:prstGeom prst="rect">
            <a:avLst/>
          </a:prstGeom>
        </p:spPr>
      </p:pic>
      <p:pic>
        <p:nvPicPr>
          <p:cNvPr id="29698" name="Picture 2" descr="МГТУ им. Н.Э. Баумана: записи сообщества | ВКонтакт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1" y="0"/>
            <a:ext cx="6857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815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990" y="0"/>
            <a:ext cx="11543055" cy="792572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Целевая модель реализации стратегических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приоритетов ПетрГУ 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9399494" y="64591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487" y="766353"/>
            <a:ext cx="9725025" cy="605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19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8749"/>
            <a:ext cx="12192000" cy="7678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План мероприятий по реализации Стратегии развития Арктической зоны </a:t>
            </a:r>
            <a:r>
              <a:rPr lang="ru-RU" sz="3200" b="1" dirty="0" smtClean="0">
                <a:solidFill>
                  <a:srgbClr val="002060"/>
                </a:solidFill>
              </a:rPr>
              <a:t>РФ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и </a:t>
            </a:r>
            <a:r>
              <a:rPr lang="ru-RU" sz="3200" b="1" dirty="0">
                <a:solidFill>
                  <a:srgbClr val="002060"/>
                </a:solidFill>
              </a:rPr>
              <a:t>обеспечения национальной безопасности </a:t>
            </a:r>
            <a:r>
              <a:rPr lang="ru-RU" sz="3200" b="1" dirty="0" smtClean="0">
                <a:solidFill>
                  <a:srgbClr val="002060"/>
                </a:solidFill>
              </a:rPr>
              <a:t>до </a:t>
            </a:r>
            <a:r>
              <a:rPr lang="ru-RU" sz="3200" b="1" dirty="0">
                <a:solidFill>
                  <a:srgbClr val="002060"/>
                </a:solidFill>
              </a:rPr>
              <a:t>2020 года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989" y="1278457"/>
            <a:ext cx="10179904" cy="5077893"/>
          </a:xfrm>
        </p:spPr>
        <p:txBody>
          <a:bodyPr>
            <a:normAutofit/>
          </a:bodyPr>
          <a:lstStyle/>
          <a:p>
            <a:pPr lvl="0" fontAlgn="base"/>
            <a:r>
              <a:rPr lang="ru-RU" dirty="0"/>
              <a:t>Национальный атлас </a:t>
            </a:r>
            <a:r>
              <a:rPr lang="ru-RU" dirty="0" smtClean="0"/>
              <a:t>Арктики;</a:t>
            </a:r>
          </a:p>
          <a:p>
            <a:pPr lvl="0" fontAlgn="base"/>
            <a:r>
              <a:rPr lang="ru-RU" dirty="0" smtClean="0"/>
              <a:t>Развитие </a:t>
            </a:r>
            <a:r>
              <a:rPr lang="ru-RU" dirty="0"/>
              <a:t>туризма в Арктической зоне Российской </a:t>
            </a:r>
            <a:r>
              <a:rPr lang="ru-RU" dirty="0" smtClean="0"/>
              <a:t>Федерации;</a:t>
            </a:r>
          </a:p>
          <a:p>
            <a:pPr lvl="0" fontAlgn="base"/>
            <a:r>
              <a:rPr lang="ru-RU" dirty="0"/>
              <a:t>Развитие сферы культуры, включая </a:t>
            </a:r>
            <a:r>
              <a:rPr lang="ru-RU" dirty="0" smtClean="0"/>
              <a:t>формирование новых </a:t>
            </a:r>
            <a:r>
              <a:rPr lang="ru-RU" dirty="0"/>
              <a:t>доступных для всех слоев населения многофункциональных и мобильных учреждений </a:t>
            </a:r>
            <a:r>
              <a:rPr lang="ru-RU" dirty="0" smtClean="0"/>
              <a:t>культуры;</a:t>
            </a:r>
          </a:p>
          <a:p>
            <a:pPr lvl="0" fontAlgn="base"/>
            <a:r>
              <a:rPr lang="ru-RU" dirty="0"/>
              <a:t>Обеспечение </a:t>
            </a:r>
            <a:r>
              <a:rPr lang="ru-RU" dirty="0" smtClean="0"/>
              <a:t>социально-экономического </a:t>
            </a:r>
            <a:r>
              <a:rPr lang="ru-RU" dirty="0"/>
              <a:t>и этнокультурного развития коренных малочисленных народов, защита их исконной среды обитания и традиционного образа </a:t>
            </a:r>
            <a:r>
              <a:rPr lang="ru-RU" dirty="0" smtClean="0"/>
              <a:t>жизни;</a:t>
            </a:r>
          </a:p>
          <a:p>
            <a:pPr lvl="0" fontAlgn="base"/>
            <a:r>
              <a:rPr lang="ru-RU" dirty="0" smtClean="0"/>
              <a:t>Проведение </a:t>
            </a:r>
            <a:r>
              <a:rPr lang="ru-RU" dirty="0"/>
              <a:t>исследований в области истории, культуры и экономики </a:t>
            </a:r>
            <a:r>
              <a:rPr lang="ru-RU" dirty="0" smtClean="0"/>
              <a:t>региона в </a:t>
            </a:r>
            <a:r>
              <a:rPr lang="ru-RU" dirty="0"/>
              <a:t>Арктике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2FD-C859-482F-8A0A-9708E699DC33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275" y="4489622"/>
            <a:ext cx="2893725" cy="23683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903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4"/>
          <p:cNvGrpSpPr>
            <a:grpSpLocks/>
          </p:cNvGrpSpPr>
          <p:nvPr/>
        </p:nvGrpSpPr>
        <p:grpSpPr bwMode="auto">
          <a:xfrm>
            <a:off x="1066800" y="1544639"/>
            <a:ext cx="1966384" cy="2136775"/>
            <a:chOff x="800468" y="1544209"/>
            <a:chExt cx="1475105" cy="2137410"/>
          </a:xfrm>
        </p:grpSpPr>
        <p:sp>
          <p:nvSpPr>
            <p:cNvPr id="5217" name="object 5"/>
            <p:cNvSpPr>
              <a:spLocks noChangeArrowheads="1"/>
            </p:cNvSpPr>
            <p:nvPr/>
          </p:nvSpPr>
          <p:spPr bwMode="auto">
            <a:xfrm>
              <a:off x="800468" y="1544209"/>
              <a:ext cx="1474494" cy="2137376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218" name="object 6"/>
            <p:cNvSpPr>
              <a:spLocks noChangeArrowheads="1"/>
            </p:cNvSpPr>
            <p:nvPr/>
          </p:nvSpPr>
          <p:spPr bwMode="auto">
            <a:xfrm>
              <a:off x="827582" y="1571370"/>
              <a:ext cx="1367028" cy="202996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219" name="object 7"/>
            <p:cNvSpPr>
              <a:spLocks/>
            </p:cNvSpPr>
            <p:nvPr/>
          </p:nvSpPr>
          <p:spPr bwMode="auto">
            <a:xfrm>
              <a:off x="822820" y="1566544"/>
              <a:ext cx="1376680" cy="2039620"/>
            </a:xfrm>
            <a:custGeom>
              <a:avLst/>
              <a:gdLst>
                <a:gd name="T0" fmla="*/ 0 w 1376680"/>
                <a:gd name="T1" fmla="*/ 2039492 h 2039620"/>
                <a:gd name="T2" fmla="*/ 1376553 w 1376680"/>
                <a:gd name="T3" fmla="*/ 2039492 h 2039620"/>
                <a:gd name="T4" fmla="*/ 1376553 w 1376680"/>
                <a:gd name="T5" fmla="*/ 0 h 2039620"/>
                <a:gd name="T6" fmla="*/ 0 w 1376680"/>
                <a:gd name="T7" fmla="*/ 0 h 2039620"/>
                <a:gd name="T8" fmla="*/ 0 w 1376680"/>
                <a:gd name="T9" fmla="*/ 2039492 h 2039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6680"/>
                <a:gd name="T16" fmla="*/ 0 h 2039620"/>
                <a:gd name="T17" fmla="*/ 1376680 w 1376680"/>
                <a:gd name="T18" fmla="*/ 2039620 h 20396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6680" h="2039620">
                  <a:moveTo>
                    <a:pt x="0" y="2039492"/>
                  </a:moveTo>
                  <a:lnTo>
                    <a:pt x="1376553" y="2039492"/>
                  </a:lnTo>
                  <a:lnTo>
                    <a:pt x="1376553" y="0"/>
                  </a:lnTo>
                  <a:lnTo>
                    <a:pt x="0" y="0"/>
                  </a:lnTo>
                  <a:lnTo>
                    <a:pt x="0" y="203949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40267" y="3832226"/>
            <a:ext cx="3405717" cy="574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pc="-10" dirty="0">
                <a:latin typeface="Arial"/>
                <a:cs typeface="Arial"/>
              </a:rPr>
              <a:t>Опубликовано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2002</a:t>
            </a:r>
            <a:endParaRPr>
              <a:latin typeface="Arial"/>
              <a:cs typeface="Arial"/>
            </a:endParaRPr>
          </a:p>
          <a:p>
            <a:pPr marL="12700">
              <a:defRPr/>
            </a:pPr>
            <a:r>
              <a:rPr dirty="0">
                <a:latin typeface="Arial"/>
                <a:cs typeface="Arial"/>
              </a:rPr>
              <a:t>К </a:t>
            </a:r>
            <a:r>
              <a:rPr spc="-5" dirty="0">
                <a:latin typeface="Arial"/>
                <a:cs typeface="Arial"/>
              </a:rPr>
              <a:t>2014 </a:t>
            </a:r>
            <a:r>
              <a:rPr spc="-25" dirty="0">
                <a:latin typeface="Arial"/>
                <a:cs typeface="Arial"/>
              </a:rPr>
              <a:t>году </a:t>
            </a:r>
            <a:r>
              <a:rPr dirty="0">
                <a:latin typeface="Arial"/>
                <a:cs typeface="Arial"/>
              </a:rPr>
              <a:t>– 3</a:t>
            </a:r>
            <a:r>
              <a:rPr spc="-4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издания</a:t>
            </a:r>
            <a:endParaRPr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7851" y="5048251"/>
            <a:ext cx="1367367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2400" spc="-114" dirty="0">
                <a:latin typeface="Arial"/>
                <a:cs typeface="Arial"/>
              </a:rPr>
              <a:t>Р</a:t>
            </a:r>
            <a:r>
              <a:rPr sz="2400" spc="-5" dirty="0">
                <a:latin typeface="Arial"/>
                <a:cs typeface="Arial"/>
              </a:rPr>
              <a:t>оссия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63384" y="5048251"/>
            <a:ext cx="8593667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2400" spc="-30" dirty="0">
                <a:latin typeface="Arial"/>
                <a:cs typeface="Arial"/>
              </a:rPr>
              <a:t>“Хотели </a:t>
            </a:r>
            <a:r>
              <a:rPr sz="2400" spc="15" dirty="0">
                <a:latin typeface="Arial"/>
                <a:cs typeface="Arial"/>
              </a:rPr>
              <a:t>как </a:t>
            </a:r>
            <a:r>
              <a:rPr sz="2400" spc="-5" dirty="0">
                <a:latin typeface="Arial"/>
                <a:cs typeface="Arial"/>
              </a:rPr>
              <a:t>лучше, </a:t>
            </a:r>
            <a:r>
              <a:rPr sz="2400" dirty="0">
                <a:latin typeface="Arial"/>
                <a:cs typeface="Arial"/>
              </a:rPr>
              <a:t>а </a:t>
            </a:r>
            <a:r>
              <a:rPr sz="2400" spc="-10" dirty="0">
                <a:latin typeface="Arial"/>
                <a:cs typeface="Arial"/>
              </a:rPr>
              <a:t>получилось </a:t>
            </a:r>
            <a:r>
              <a:rPr sz="2400" spc="15" dirty="0">
                <a:latin typeface="Arial"/>
                <a:cs typeface="Arial"/>
              </a:rPr>
              <a:t>как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всегда”.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129" name="object 12"/>
          <p:cNvSpPr>
            <a:spLocks noChangeArrowheads="1"/>
          </p:cNvSpPr>
          <p:nvPr/>
        </p:nvSpPr>
        <p:spPr bwMode="auto">
          <a:xfrm>
            <a:off x="6491817" y="2655889"/>
            <a:ext cx="810683" cy="3905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30" name="object 13"/>
          <p:cNvSpPr>
            <a:spLocks noChangeArrowheads="1"/>
          </p:cNvSpPr>
          <p:nvPr/>
        </p:nvSpPr>
        <p:spPr bwMode="auto">
          <a:xfrm>
            <a:off x="6491817" y="3579813"/>
            <a:ext cx="810683" cy="3857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31" name="object 14"/>
          <p:cNvSpPr>
            <a:spLocks noChangeArrowheads="1"/>
          </p:cNvSpPr>
          <p:nvPr/>
        </p:nvSpPr>
        <p:spPr bwMode="auto">
          <a:xfrm>
            <a:off x="6491817" y="3108325"/>
            <a:ext cx="810683" cy="39528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070351" y="1789114"/>
          <a:ext cx="7837592" cy="2656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6227"/>
                <a:gridCol w="821267"/>
                <a:gridCol w="132080"/>
                <a:gridCol w="960120"/>
                <a:gridCol w="960119"/>
                <a:gridCol w="864447"/>
                <a:gridCol w="864447"/>
                <a:gridCol w="828885"/>
              </a:tblGrid>
              <a:tr h="370839">
                <a:tc gridSpan="3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Источники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XVII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XVIII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XIX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XX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XXI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 gridSpan="3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15" dirty="0">
                          <a:latin typeface="Arial"/>
                          <a:cs typeface="Arial"/>
                        </a:rPr>
                        <a:t>Польша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30" dirty="0">
                          <a:latin typeface="Arial"/>
                          <a:cs typeface="Arial"/>
                        </a:rPr>
                        <a:t>Голландия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25" dirty="0">
                          <a:latin typeface="Arial"/>
                          <a:cs typeface="Arial"/>
                        </a:rPr>
                        <a:t>Германия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Франция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 gridSpan="3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5" dirty="0">
                          <a:latin typeface="Arial"/>
                          <a:cs typeface="Arial"/>
                        </a:rPr>
                        <a:t>Америка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</a:tr>
            </a:tbl>
          </a:graphicData>
        </a:graphic>
      </p:graphicFrame>
      <p:grpSp>
        <p:nvGrpSpPr>
          <p:cNvPr id="3" name="object 16"/>
          <p:cNvGrpSpPr>
            <a:grpSpLocks/>
          </p:cNvGrpSpPr>
          <p:nvPr/>
        </p:nvGrpSpPr>
        <p:grpSpPr bwMode="auto">
          <a:xfrm>
            <a:off x="6479117" y="2192338"/>
            <a:ext cx="836083" cy="398462"/>
            <a:chOff x="4859972" y="2192731"/>
            <a:chExt cx="626110" cy="398780"/>
          </a:xfrm>
        </p:grpSpPr>
        <p:sp>
          <p:nvSpPr>
            <p:cNvPr id="5215" name="object 17"/>
            <p:cNvSpPr>
              <a:spLocks noChangeArrowheads="1"/>
            </p:cNvSpPr>
            <p:nvPr/>
          </p:nvSpPr>
          <p:spPr bwMode="auto">
            <a:xfrm>
              <a:off x="4869433" y="2387248"/>
              <a:ext cx="606742" cy="194661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216" name="object 18"/>
            <p:cNvSpPr>
              <a:spLocks/>
            </p:cNvSpPr>
            <p:nvPr/>
          </p:nvSpPr>
          <p:spPr bwMode="auto">
            <a:xfrm>
              <a:off x="4864734" y="2197493"/>
              <a:ext cx="616585" cy="389255"/>
            </a:xfrm>
            <a:custGeom>
              <a:avLst/>
              <a:gdLst>
                <a:gd name="T0" fmla="*/ 0 w 616585"/>
                <a:gd name="T1" fmla="*/ 389115 h 389255"/>
                <a:gd name="T2" fmla="*/ 616267 w 616585"/>
                <a:gd name="T3" fmla="*/ 389115 h 389255"/>
                <a:gd name="T4" fmla="*/ 616267 w 616585"/>
                <a:gd name="T5" fmla="*/ 0 h 389255"/>
                <a:gd name="T6" fmla="*/ 0 w 616585"/>
                <a:gd name="T7" fmla="*/ 0 h 389255"/>
                <a:gd name="T8" fmla="*/ 0 w 616585"/>
                <a:gd name="T9" fmla="*/ 389115 h 389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6585"/>
                <a:gd name="T16" fmla="*/ 0 h 389255"/>
                <a:gd name="T17" fmla="*/ 616585 w 616585"/>
                <a:gd name="T18" fmla="*/ 389255 h 389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6585" h="389255">
                  <a:moveTo>
                    <a:pt x="0" y="389115"/>
                  </a:moveTo>
                  <a:lnTo>
                    <a:pt x="616267" y="389115"/>
                  </a:lnTo>
                  <a:lnTo>
                    <a:pt x="616267" y="0"/>
                  </a:lnTo>
                  <a:lnTo>
                    <a:pt x="0" y="0"/>
                  </a:lnTo>
                  <a:lnTo>
                    <a:pt x="0" y="38911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4" name="object 19"/>
          <p:cNvGrpSpPr>
            <a:grpSpLocks/>
          </p:cNvGrpSpPr>
          <p:nvPr/>
        </p:nvGrpSpPr>
        <p:grpSpPr bwMode="auto">
          <a:xfrm>
            <a:off x="2188634" y="5003801"/>
            <a:ext cx="833967" cy="422275"/>
            <a:chOff x="1641538" y="5003711"/>
            <a:chExt cx="626110" cy="422909"/>
          </a:xfrm>
        </p:grpSpPr>
        <p:sp>
          <p:nvSpPr>
            <p:cNvPr id="5213" name="object 20"/>
            <p:cNvSpPr>
              <a:spLocks noChangeArrowheads="1"/>
            </p:cNvSpPr>
            <p:nvPr/>
          </p:nvSpPr>
          <p:spPr bwMode="auto">
            <a:xfrm>
              <a:off x="1651000" y="5138066"/>
              <a:ext cx="606742" cy="278610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214" name="object 21"/>
            <p:cNvSpPr>
              <a:spLocks/>
            </p:cNvSpPr>
            <p:nvPr/>
          </p:nvSpPr>
          <p:spPr bwMode="auto">
            <a:xfrm>
              <a:off x="1646301" y="5008473"/>
              <a:ext cx="616585" cy="413384"/>
            </a:xfrm>
            <a:custGeom>
              <a:avLst/>
              <a:gdLst>
                <a:gd name="T0" fmla="*/ 0 w 616585"/>
                <a:gd name="T1" fmla="*/ 413028 h 413385"/>
                <a:gd name="T2" fmla="*/ 616267 w 616585"/>
                <a:gd name="T3" fmla="*/ 413028 h 413385"/>
                <a:gd name="T4" fmla="*/ 616267 w 616585"/>
                <a:gd name="T5" fmla="*/ 0 h 413385"/>
                <a:gd name="T6" fmla="*/ 0 w 616585"/>
                <a:gd name="T7" fmla="*/ 0 h 413385"/>
                <a:gd name="T8" fmla="*/ 0 w 616585"/>
                <a:gd name="T9" fmla="*/ 413028 h 413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6585"/>
                <a:gd name="T16" fmla="*/ 0 h 413385"/>
                <a:gd name="T17" fmla="*/ 616585 w 616585"/>
                <a:gd name="T18" fmla="*/ 413385 h 413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6585" h="413385">
                  <a:moveTo>
                    <a:pt x="0" y="413029"/>
                  </a:moveTo>
                  <a:lnTo>
                    <a:pt x="616267" y="413029"/>
                  </a:lnTo>
                  <a:lnTo>
                    <a:pt x="616267" y="0"/>
                  </a:lnTo>
                  <a:lnTo>
                    <a:pt x="0" y="0"/>
                  </a:lnTo>
                  <a:lnTo>
                    <a:pt x="0" y="413029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5" name="object 22"/>
          <p:cNvGrpSpPr>
            <a:grpSpLocks/>
          </p:cNvGrpSpPr>
          <p:nvPr/>
        </p:nvGrpSpPr>
        <p:grpSpPr bwMode="auto">
          <a:xfrm>
            <a:off x="6477000" y="4021139"/>
            <a:ext cx="838200" cy="395287"/>
            <a:chOff x="4857686" y="4021823"/>
            <a:chExt cx="628015" cy="394335"/>
          </a:xfrm>
        </p:grpSpPr>
        <p:sp>
          <p:nvSpPr>
            <p:cNvPr id="5211" name="object 23"/>
            <p:cNvSpPr>
              <a:spLocks noChangeArrowheads="1"/>
            </p:cNvSpPr>
            <p:nvPr/>
          </p:nvSpPr>
          <p:spPr bwMode="auto">
            <a:xfrm>
              <a:off x="4867274" y="4031411"/>
              <a:ext cx="608926" cy="374980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212" name="object 24"/>
            <p:cNvSpPr>
              <a:spLocks/>
            </p:cNvSpPr>
            <p:nvPr/>
          </p:nvSpPr>
          <p:spPr bwMode="auto">
            <a:xfrm>
              <a:off x="4862448" y="4026585"/>
              <a:ext cx="618490" cy="384810"/>
            </a:xfrm>
            <a:custGeom>
              <a:avLst/>
              <a:gdLst>
                <a:gd name="T0" fmla="*/ 0 w 618489"/>
                <a:gd name="T1" fmla="*/ 384505 h 384810"/>
                <a:gd name="T2" fmla="*/ 618452 w 618489"/>
                <a:gd name="T3" fmla="*/ 384505 h 384810"/>
                <a:gd name="T4" fmla="*/ 618452 w 618489"/>
                <a:gd name="T5" fmla="*/ 0 h 384810"/>
                <a:gd name="T6" fmla="*/ 0 w 618489"/>
                <a:gd name="T7" fmla="*/ 0 h 384810"/>
                <a:gd name="T8" fmla="*/ 0 w 618489"/>
                <a:gd name="T9" fmla="*/ 384505 h 3848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489"/>
                <a:gd name="T16" fmla="*/ 0 h 384810"/>
                <a:gd name="T17" fmla="*/ 618489 w 618489"/>
                <a:gd name="T18" fmla="*/ 384810 h 3848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8489" h="384810">
                  <a:moveTo>
                    <a:pt x="0" y="384505"/>
                  </a:moveTo>
                  <a:lnTo>
                    <a:pt x="618451" y="384505"/>
                  </a:lnTo>
                  <a:lnTo>
                    <a:pt x="618451" y="0"/>
                  </a:lnTo>
                  <a:lnTo>
                    <a:pt x="0" y="0"/>
                  </a:lnTo>
                  <a:lnTo>
                    <a:pt x="0" y="38450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6" name="object 25"/>
          <p:cNvGrpSpPr>
            <a:grpSpLocks/>
          </p:cNvGrpSpPr>
          <p:nvPr/>
        </p:nvGrpSpPr>
        <p:grpSpPr bwMode="auto">
          <a:xfrm>
            <a:off x="7711018" y="4640263"/>
            <a:ext cx="419100" cy="385762"/>
            <a:chOff x="5783453" y="4640453"/>
            <a:chExt cx="313690" cy="385445"/>
          </a:xfrm>
        </p:grpSpPr>
        <p:sp>
          <p:nvSpPr>
            <p:cNvPr id="5209" name="object 26"/>
            <p:cNvSpPr>
              <a:spLocks/>
            </p:cNvSpPr>
            <p:nvPr/>
          </p:nvSpPr>
          <p:spPr bwMode="auto">
            <a:xfrm>
              <a:off x="5796153" y="4653153"/>
              <a:ext cx="288290" cy="360045"/>
            </a:xfrm>
            <a:custGeom>
              <a:avLst/>
              <a:gdLst>
                <a:gd name="T0" fmla="*/ 216027 w 288289"/>
                <a:gd name="T1" fmla="*/ 0 h 360045"/>
                <a:gd name="T2" fmla="*/ 72009 w 288289"/>
                <a:gd name="T3" fmla="*/ 0 h 360045"/>
                <a:gd name="T4" fmla="*/ 72009 w 288289"/>
                <a:gd name="T5" fmla="*/ 216027 h 360045"/>
                <a:gd name="T6" fmla="*/ 0 w 288289"/>
                <a:gd name="T7" fmla="*/ 216027 h 360045"/>
                <a:gd name="T8" fmla="*/ 144018 w 288289"/>
                <a:gd name="T9" fmla="*/ 360045 h 360045"/>
                <a:gd name="T10" fmla="*/ 288037 w 288289"/>
                <a:gd name="T11" fmla="*/ 216027 h 360045"/>
                <a:gd name="T12" fmla="*/ 216027 w 288289"/>
                <a:gd name="T13" fmla="*/ 216027 h 360045"/>
                <a:gd name="T14" fmla="*/ 216027 w 288289"/>
                <a:gd name="T15" fmla="*/ 0 h 3600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8289"/>
                <a:gd name="T25" fmla="*/ 0 h 360045"/>
                <a:gd name="T26" fmla="*/ 288289 w 288289"/>
                <a:gd name="T27" fmla="*/ 360045 h 3600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8289" h="360045">
                  <a:moveTo>
                    <a:pt x="216026" y="0"/>
                  </a:moveTo>
                  <a:lnTo>
                    <a:pt x="72009" y="0"/>
                  </a:lnTo>
                  <a:lnTo>
                    <a:pt x="72009" y="216027"/>
                  </a:lnTo>
                  <a:lnTo>
                    <a:pt x="0" y="216027"/>
                  </a:lnTo>
                  <a:lnTo>
                    <a:pt x="144018" y="360045"/>
                  </a:lnTo>
                  <a:lnTo>
                    <a:pt x="288036" y="216027"/>
                  </a:lnTo>
                  <a:lnTo>
                    <a:pt x="216026" y="216027"/>
                  </a:lnTo>
                  <a:lnTo>
                    <a:pt x="216026" y="0"/>
                  </a:lnTo>
                  <a:close/>
                </a:path>
              </a:pathLst>
            </a:custGeom>
            <a:solidFill>
              <a:srgbClr val="4F81B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210" name="object 27"/>
            <p:cNvSpPr>
              <a:spLocks/>
            </p:cNvSpPr>
            <p:nvPr/>
          </p:nvSpPr>
          <p:spPr bwMode="auto">
            <a:xfrm>
              <a:off x="5796153" y="4653153"/>
              <a:ext cx="288290" cy="360045"/>
            </a:xfrm>
            <a:custGeom>
              <a:avLst/>
              <a:gdLst>
                <a:gd name="T0" fmla="*/ 0 w 288289"/>
                <a:gd name="T1" fmla="*/ 216027 h 360045"/>
                <a:gd name="T2" fmla="*/ 72009 w 288289"/>
                <a:gd name="T3" fmla="*/ 216027 h 360045"/>
                <a:gd name="T4" fmla="*/ 72009 w 288289"/>
                <a:gd name="T5" fmla="*/ 0 h 360045"/>
                <a:gd name="T6" fmla="*/ 216027 w 288289"/>
                <a:gd name="T7" fmla="*/ 0 h 360045"/>
                <a:gd name="T8" fmla="*/ 216027 w 288289"/>
                <a:gd name="T9" fmla="*/ 216027 h 360045"/>
                <a:gd name="T10" fmla="*/ 288037 w 288289"/>
                <a:gd name="T11" fmla="*/ 216027 h 360045"/>
                <a:gd name="T12" fmla="*/ 144018 w 288289"/>
                <a:gd name="T13" fmla="*/ 360045 h 360045"/>
                <a:gd name="T14" fmla="*/ 0 w 288289"/>
                <a:gd name="T15" fmla="*/ 216027 h 3600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8289"/>
                <a:gd name="T25" fmla="*/ 0 h 360045"/>
                <a:gd name="T26" fmla="*/ 288289 w 288289"/>
                <a:gd name="T27" fmla="*/ 360045 h 3600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8289" h="360045">
                  <a:moveTo>
                    <a:pt x="0" y="216027"/>
                  </a:moveTo>
                  <a:lnTo>
                    <a:pt x="72009" y="216027"/>
                  </a:lnTo>
                  <a:lnTo>
                    <a:pt x="72009" y="0"/>
                  </a:lnTo>
                  <a:lnTo>
                    <a:pt x="216026" y="0"/>
                  </a:lnTo>
                  <a:lnTo>
                    <a:pt x="216026" y="216027"/>
                  </a:lnTo>
                  <a:lnTo>
                    <a:pt x="288036" y="216027"/>
                  </a:lnTo>
                  <a:lnTo>
                    <a:pt x="144018" y="360045"/>
                  </a:lnTo>
                  <a:lnTo>
                    <a:pt x="0" y="216027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7" name="object 28"/>
          <p:cNvGrpSpPr>
            <a:grpSpLocks/>
          </p:cNvGrpSpPr>
          <p:nvPr/>
        </p:nvGrpSpPr>
        <p:grpSpPr bwMode="auto">
          <a:xfrm>
            <a:off x="8671985" y="4640263"/>
            <a:ext cx="416983" cy="385762"/>
            <a:chOff x="6503543" y="4640453"/>
            <a:chExt cx="313690" cy="385445"/>
          </a:xfrm>
        </p:grpSpPr>
        <p:sp>
          <p:nvSpPr>
            <p:cNvPr id="5207" name="object 29"/>
            <p:cNvSpPr>
              <a:spLocks/>
            </p:cNvSpPr>
            <p:nvPr/>
          </p:nvSpPr>
          <p:spPr bwMode="auto">
            <a:xfrm>
              <a:off x="6516243" y="4653153"/>
              <a:ext cx="288290" cy="360045"/>
            </a:xfrm>
            <a:custGeom>
              <a:avLst/>
              <a:gdLst>
                <a:gd name="T0" fmla="*/ 216026 w 288290"/>
                <a:gd name="T1" fmla="*/ 0 h 360045"/>
                <a:gd name="T2" fmla="*/ 72008 w 288290"/>
                <a:gd name="T3" fmla="*/ 0 h 360045"/>
                <a:gd name="T4" fmla="*/ 72008 w 288290"/>
                <a:gd name="T5" fmla="*/ 216027 h 360045"/>
                <a:gd name="T6" fmla="*/ 0 w 288290"/>
                <a:gd name="T7" fmla="*/ 216027 h 360045"/>
                <a:gd name="T8" fmla="*/ 144017 w 288290"/>
                <a:gd name="T9" fmla="*/ 360045 h 360045"/>
                <a:gd name="T10" fmla="*/ 288035 w 288290"/>
                <a:gd name="T11" fmla="*/ 216027 h 360045"/>
                <a:gd name="T12" fmla="*/ 216026 w 288290"/>
                <a:gd name="T13" fmla="*/ 216027 h 360045"/>
                <a:gd name="T14" fmla="*/ 216026 w 288290"/>
                <a:gd name="T15" fmla="*/ 0 h 3600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8290"/>
                <a:gd name="T25" fmla="*/ 0 h 360045"/>
                <a:gd name="T26" fmla="*/ 288290 w 288290"/>
                <a:gd name="T27" fmla="*/ 360045 h 3600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8290" h="360045">
                  <a:moveTo>
                    <a:pt x="216026" y="0"/>
                  </a:moveTo>
                  <a:lnTo>
                    <a:pt x="72008" y="0"/>
                  </a:lnTo>
                  <a:lnTo>
                    <a:pt x="72008" y="216027"/>
                  </a:lnTo>
                  <a:lnTo>
                    <a:pt x="0" y="216027"/>
                  </a:lnTo>
                  <a:lnTo>
                    <a:pt x="144017" y="360045"/>
                  </a:lnTo>
                  <a:lnTo>
                    <a:pt x="288035" y="216027"/>
                  </a:lnTo>
                  <a:lnTo>
                    <a:pt x="216026" y="216027"/>
                  </a:lnTo>
                  <a:lnTo>
                    <a:pt x="216026" y="0"/>
                  </a:lnTo>
                  <a:close/>
                </a:path>
              </a:pathLst>
            </a:custGeom>
            <a:solidFill>
              <a:srgbClr val="4F81B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208" name="object 30"/>
            <p:cNvSpPr>
              <a:spLocks/>
            </p:cNvSpPr>
            <p:nvPr/>
          </p:nvSpPr>
          <p:spPr bwMode="auto">
            <a:xfrm>
              <a:off x="6516243" y="4653153"/>
              <a:ext cx="288290" cy="360045"/>
            </a:xfrm>
            <a:custGeom>
              <a:avLst/>
              <a:gdLst>
                <a:gd name="T0" fmla="*/ 0 w 288290"/>
                <a:gd name="T1" fmla="*/ 216027 h 360045"/>
                <a:gd name="T2" fmla="*/ 72008 w 288290"/>
                <a:gd name="T3" fmla="*/ 216027 h 360045"/>
                <a:gd name="T4" fmla="*/ 72008 w 288290"/>
                <a:gd name="T5" fmla="*/ 0 h 360045"/>
                <a:gd name="T6" fmla="*/ 216026 w 288290"/>
                <a:gd name="T7" fmla="*/ 0 h 360045"/>
                <a:gd name="T8" fmla="*/ 216026 w 288290"/>
                <a:gd name="T9" fmla="*/ 216027 h 360045"/>
                <a:gd name="T10" fmla="*/ 288035 w 288290"/>
                <a:gd name="T11" fmla="*/ 216027 h 360045"/>
                <a:gd name="T12" fmla="*/ 144017 w 288290"/>
                <a:gd name="T13" fmla="*/ 360045 h 360045"/>
                <a:gd name="T14" fmla="*/ 0 w 288290"/>
                <a:gd name="T15" fmla="*/ 216027 h 3600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8290"/>
                <a:gd name="T25" fmla="*/ 0 h 360045"/>
                <a:gd name="T26" fmla="*/ 288290 w 288290"/>
                <a:gd name="T27" fmla="*/ 360045 h 3600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8290" h="360045">
                  <a:moveTo>
                    <a:pt x="0" y="216027"/>
                  </a:moveTo>
                  <a:lnTo>
                    <a:pt x="72008" y="216027"/>
                  </a:lnTo>
                  <a:lnTo>
                    <a:pt x="72008" y="0"/>
                  </a:lnTo>
                  <a:lnTo>
                    <a:pt x="216026" y="0"/>
                  </a:lnTo>
                  <a:lnTo>
                    <a:pt x="216026" y="216027"/>
                  </a:lnTo>
                  <a:lnTo>
                    <a:pt x="288035" y="216027"/>
                  </a:lnTo>
                  <a:lnTo>
                    <a:pt x="144017" y="360045"/>
                  </a:lnTo>
                  <a:lnTo>
                    <a:pt x="0" y="216027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9" name="object 31"/>
          <p:cNvGrpSpPr>
            <a:grpSpLocks/>
          </p:cNvGrpSpPr>
          <p:nvPr/>
        </p:nvGrpSpPr>
        <p:grpSpPr bwMode="auto">
          <a:xfrm>
            <a:off x="9630834" y="4640263"/>
            <a:ext cx="419100" cy="385762"/>
            <a:chOff x="7223632" y="4640453"/>
            <a:chExt cx="313690" cy="385445"/>
          </a:xfrm>
        </p:grpSpPr>
        <p:sp>
          <p:nvSpPr>
            <p:cNvPr id="5205" name="object 32"/>
            <p:cNvSpPr>
              <a:spLocks/>
            </p:cNvSpPr>
            <p:nvPr/>
          </p:nvSpPr>
          <p:spPr bwMode="auto">
            <a:xfrm>
              <a:off x="7236332" y="4653153"/>
              <a:ext cx="288290" cy="360045"/>
            </a:xfrm>
            <a:custGeom>
              <a:avLst/>
              <a:gdLst>
                <a:gd name="T0" fmla="*/ 216026 w 288290"/>
                <a:gd name="T1" fmla="*/ 0 h 360045"/>
                <a:gd name="T2" fmla="*/ 72009 w 288290"/>
                <a:gd name="T3" fmla="*/ 0 h 360045"/>
                <a:gd name="T4" fmla="*/ 72009 w 288290"/>
                <a:gd name="T5" fmla="*/ 216027 h 360045"/>
                <a:gd name="T6" fmla="*/ 0 w 288290"/>
                <a:gd name="T7" fmla="*/ 216027 h 360045"/>
                <a:gd name="T8" fmla="*/ 144018 w 288290"/>
                <a:gd name="T9" fmla="*/ 360045 h 360045"/>
                <a:gd name="T10" fmla="*/ 288036 w 288290"/>
                <a:gd name="T11" fmla="*/ 216027 h 360045"/>
                <a:gd name="T12" fmla="*/ 216026 w 288290"/>
                <a:gd name="T13" fmla="*/ 216027 h 360045"/>
                <a:gd name="T14" fmla="*/ 216026 w 288290"/>
                <a:gd name="T15" fmla="*/ 0 h 3600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8290"/>
                <a:gd name="T25" fmla="*/ 0 h 360045"/>
                <a:gd name="T26" fmla="*/ 288290 w 288290"/>
                <a:gd name="T27" fmla="*/ 360045 h 3600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8290" h="360045">
                  <a:moveTo>
                    <a:pt x="216026" y="0"/>
                  </a:moveTo>
                  <a:lnTo>
                    <a:pt x="72009" y="0"/>
                  </a:lnTo>
                  <a:lnTo>
                    <a:pt x="72009" y="216027"/>
                  </a:lnTo>
                  <a:lnTo>
                    <a:pt x="0" y="216027"/>
                  </a:lnTo>
                  <a:lnTo>
                    <a:pt x="144018" y="360045"/>
                  </a:lnTo>
                  <a:lnTo>
                    <a:pt x="288036" y="216027"/>
                  </a:lnTo>
                  <a:lnTo>
                    <a:pt x="216026" y="216027"/>
                  </a:lnTo>
                  <a:lnTo>
                    <a:pt x="216026" y="0"/>
                  </a:lnTo>
                  <a:close/>
                </a:path>
              </a:pathLst>
            </a:custGeom>
            <a:solidFill>
              <a:srgbClr val="4F81B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206" name="object 33"/>
            <p:cNvSpPr>
              <a:spLocks/>
            </p:cNvSpPr>
            <p:nvPr/>
          </p:nvSpPr>
          <p:spPr bwMode="auto">
            <a:xfrm>
              <a:off x="7236332" y="4653153"/>
              <a:ext cx="288290" cy="360045"/>
            </a:xfrm>
            <a:custGeom>
              <a:avLst/>
              <a:gdLst>
                <a:gd name="T0" fmla="*/ 0 w 288290"/>
                <a:gd name="T1" fmla="*/ 216027 h 360045"/>
                <a:gd name="T2" fmla="*/ 72009 w 288290"/>
                <a:gd name="T3" fmla="*/ 216027 h 360045"/>
                <a:gd name="T4" fmla="*/ 72009 w 288290"/>
                <a:gd name="T5" fmla="*/ 0 h 360045"/>
                <a:gd name="T6" fmla="*/ 216026 w 288290"/>
                <a:gd name="T7" fmla="*/ 0 h 360045"/>
                <a:gd name="T8" fmla="*/ 216026 w 288290"/>
                <a:gd name="T9" fmla="*/ 216027 h 360045"/>
                <a:gd name="T10" fmla="*/ 288036 w 288290"/>
                <a:gd name="T11" fmla="*/ 216027 h 360045"/>
                <a:gd name="T12" fmla="*/ 144018 w 288290"/>
                <a:gd name="T13" fmla="*/ 360045 h 360045"/>
                <a:gd name="T14" fmla="*/ 0 w 288290"/>
                <a:gd name="T15" fmla="*/ 216027 h 3600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8290"/>
                <a:gd name="T25" fmla="*/ 0 h 360045"/>
                <a:gd name="T26" fmla="*/ 288290 w 288290"/>
                <a:gd name="T27" fmla="*/ 360045 h 3600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8290" h="360045">
                  <a:moveTo>
                    <a:pt x="0" y="216027"/>
                  </a:moveTo>
                  <a:lnTo>
                    <a:pt x="72009" y="216027"/>
                  </a:lnTo>
                  <a:lnTo>
                    <a:pt x="72009" y="0"/>
                  </a:lnTo>
                  <a:lnTo>
                    <a:pt x="216026" y="0"/>
                  </a:lnTo>
                  <a:lnTo>
                    <a:pt x="216026" y="216027"/>
                  </a:lnTo>
                  <a:lnTo>
                    <a:pt x="288036" y="216027"/>
                  </a:lnTo>
                  <a:lnTo>
                    <a:pt x="144018" y="360045"/>
                  </a:lnTo>
                  <a:lnTo>
                    <a:pt x="0" y="216027"/>
                  </a:lnTo>
                  <a:close/>
                </a:path>
              </a:pathLst>
            </a:custGeom>
            <a:noFill/>
            <a:ln w="25399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2" name="object 34"/>
          <p:cNvGrpSpPr>
            <a:grpSpLocks/>
          </p:cNvGrpSpPr>
          <p:nvPr/>
        </p:nvGrpSpPr>
        <p:grpSpPr bwMode="auto">
          <a:xfrm>
            <a:off x="10496551" y="4640263"/>
            <a:ext cx="416983" cy="385762"/>
            <a:chOff x="7871714" y="4640453"/>
            <a:chExt cx="313690" cy="385445"/>
          </a:xfrm>
        </p:grpSpPr>
        <p:sp>
          <p:nvSpPr>
            <p:cNvPr id="5203" name="object 35"/>
            <p:cNvSpPr>
              <a:spLocks/>
            </p:cNvSpPr>
            <p:nvPr/>
          </p:nvSpPr>
          <p:spPr bwMode="auto">
            <a:xfrm>
              <a:off x="7884414" y="4653153"/>
              <a:ext cx="288290" cy="360045"/>
            </a:xfrm>
            <a:custGeom>
              <a:avLst/>
              <a:gdLst>
                <a:gd name="T0" fmla="*/ 216026 w 288290"/>
                <a:gd name="T1" fmla="*/ 0 h 360045"/>
                <a:gd name="T2" fmla="*/ 72008 w 288290"/>
                <a:gd name="T3" fmla="*/ 0 h 360045"/>
                <a:gd name="T4" fmla="*/ 72008 w 288290"/>
                <a:gd name="T5" fmla="*/ 216027 h 360045"/>
                <a:gd name="T6" fmla="*/ 0 w 288290"/>
                <a:gd name="T7" fmla="*/ 216027 h 360045"/>
                <a:gd name="T8" fmla="*/ 144017 w 288290"/>
                <a:gd name="T9" fmla="*/ 360045 h 360045"/>
                <a:gd name="T10" fmla="*/ 288035 w 288290"/>
                <a:gd name="T11" fmla="*/ 216027 h 360045"/>
                <a:gd name="T12" fmla="*/ 216026 w 288290"/>
                <a:gd name="T13" fmla="*/ 216027 h 360045"/>
                <a:gd name="T14" fmla="*/ 216026 w 288290"/>
                <a:gd name="T15" fmla="*/ 0 h 3600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8290"/>
                <a:gd name="T25" fmla="*/ 0 h 360045"/>
                <a:gd name="T26" fmla="*/ 288290 w 288290"/>
                <a:gd name="T27" fmla="*/ 360045 h 3600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8290" h="360045">
                  <a:moveTo>
                    <a:pt x="216026" y="0"/>
                  </a:moveTo>
                  <a:lnTo>
                    <a:pt x="72008" y="0"/>
                  </a:lnTo>
                  <a:lnTo>
                    <a:pt x="72008" y="216027"/>
                  </a:lnTo>
                  <a:lnTo>
                    <a:pt x="0" y="216027"/>
                  </a:lnTo>
                  <a:lnTo>
                    <a:pt x="144017" y="360045"/>
                  </a:lnTo>
                  <a:lnTo>
                    <a:pt x="288035" y="216027"/>
                  </a:lnTo>
                  <a:lnTo>
                    <a:pt x="216026" y="216027"/>
                  </a:lnTo>
                  <a:lnTo>
                    <a:pt x="216026" y="0"/>
                  </a:lnTo>
                  <a:close/>
                </a:path>
              </a:pathLst>
            </a:custGeom>
            <a:solidFill>
              <a:srgbClr val="4F81B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204" name="object 36"/>
            <p:cNvSpPr>
              <a:spLocks/>
            </p:cNvSpPr>
            <p:nvPr/>
          </p:nvSpPr>
          <p:spPr bwMode="auto">
            <a:xfrm>
              <a:off x="7884414" y="4653153"/>
              <a:ext cx="288290" cy="360045"/>
            </a:xfrm>
            <a:custGeom>
              <a:avLst/>
              <a:gdLst>
                <a:gd name="T0" fmla="*/ 0 w 288290"/>
                <a:gd name="T1" fmla="*/ 216027 h 360045"/>
                <a:gd name="T2" fmla="*/ 72008 w 288290"/>
                <a:gd name="T3" fmla="*/ 216027 h 360045"/>
                <a:gd name="T4" fmla="*/ 72008 w 288290"/>
                <a:gd name="T5" fmla="*/ 0 h 360045"/>
                <a:gd name="T6" fmla="*/ 216026 w 288290"/>
                <a:gd name="T7" fmla="*/ 0 h 360045"/>
                <a:gd name="T8" fmla="*/ 216026 w 288290"/>
                <a:gd name="T9" fmla="*/ 216027 h 360045"/>
                <a:gd name="T10" fmla="*/ 288035 w 288290"/>
                <a:gd name="T11" fmla="*/ 216027 h 360045"/>
                <a:gd name="T12" fmla="*/ 144017 w 288290"/>
                <a:gd name="T13" fmla="*/ 360045 h 360045"/>
                <a:gd name="T14" fmla="*/ 0 w 288290"/>
                <a:gd name="T15" fmla="*/ 216027 h 3600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8290"/>
                <a:gd name="T25" fmla="*/ 0 h 360045"/>
                <a:gd name="T26" fmla="*/ 288290 w 288290"/>
                <a:gd name="T27" fmla="*/ 360045 h 3600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8290" h="360045">
                  <a:moveTo>
                    <a:pt x="0" y="216027"/>
                  </a:moveTo>
                  <a:lnTo>
                    <a:pt x="72008" y="216027"/>
                  </a:lnTo>
                  <a:lnTo>
                    <a:pt x="72008" y="0"/>
                  </a:lnTo>
                  <a:lnTo>
                    <a:pt x="216026" y="0"/>
                  </a:lnTo>
                  <a:lnTo>
                    <a:pt x="216026" y="216027"/>
                  </a:lnTo>
                  <a:lnTo>
                    <a:pt x="288035" y="216027"/>
                  </a:lnTo>
                  <a:lnTo>
                    <a:pt x="144017" y="360045"/>
                  </a:lnTo>
                  <a:lnTo>
                    <a:pt x="0" y="216027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3" name="object 37"/>
          <p:cNvGrpSpPr>
            <a:grpSpLocks/>
          </p:cNvGrpSpPr>
          <p:nvPr/>
        </p:nvGrpSpPr>
        <p:grpSpPr bwMode="auto">
          <a:xfrm>
            <a:off x="11360151" y="4640263"/>
            <a:ext cx="416983" cy="385762"/>
            <a:chOff x="8519794" y="4640453"/>
            <a:chExt cx="313690" cy="385445"/>
          </a:xfrm>
        </p:grpSpPr>
        <p:sp>
          <p:nvSpPr>
            <p:cNvPr id="5201" name="object 38"/>
            <p:cNvSpPr>
              <a:spLocks/>
            </p:cNvSpPr>
            <p:nvPr/>
          </p:nvSpPr>
          <p:spPr bwMode="auto">
            <a:xfrm>
              <a:off x="8532494" y="4653153"/>
              <a:ext cx="288290" cy="360045"/>
            </a:xfrm>
            <a:custGeom>
              <a:avLst/>
              <a:gdLst>
                <a:gd name="T0" fmla="*/ 216026 w 288290"/>
                <a:gd name="T1" fmla="*/ 0 h 360045"/>
                <a:gd name="T2" fmla="*/ 72008 w 288290"/>
                <a:gd name="T3" fmla="*/ 0 h 360045"/>
                <a:gd name="T4" fmla="*/ 72008 w 288290"/>
                <a:gd name="T5" fmla="*/ 216027 h 360045"/>
                <a:gd name="T6" fmla="*/ 0 w 288290"/>
                <a:gd name="T7" fmla="*/ 216027 h 360045"/>
                <a:gd name="T8" fmla="*/ 144018 w 288290"/>
                <a:gd name="T9" fmla="*/ 360045 h 360045"/>
                <a:gd name="T10" fmla="*/ 288035 w 288290"/>
                <a:gd name="T11" fmla="*/ 216027 h 360045"/>
                <a:gd name="T12" fmla="*/ 216026 w 288290"/>
                <a:gd name="T13" fmla="*/ 216027 h 360045"/>
                <a:gd name="T14" fmla="*/ 216026 w 288290"/>
                <a:gd name="T15" fmla="*/ 0 h 3600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8290"/>
                <a:gd name="T25" fmla="*/ 0 h 360045"/>
                <a:gd name="T26" fmla="*/ 288290 w 288290"/>
                <a:gd name="T27" fmla="*/ 360045 h 3600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8290" h="360045">
                  <a:moveTo>
                    <a:pt x="216026" y="0"/>
                  </a:moveTo>
                  <a:lnTo>
                    <a:pt x="72008" y="0"/>
                  </a:lnTo>
                  <a:lnTo>
                    <a:pt x="72008" y="216027"/>
                  </a:lnTo>
                  <a:lnTo>
                    <a:pt x="0" y="216027"/>
                  </a:lnTo>
                  <a:lnTo>
                    <a:pt x="144018" y="360045"/>
                  </a:lnTo>
                  <a:lnTo>
                    <a:pt x="288035" y="216027"/>
                  </a:lnTo>
                  <a:lnTo>
                    <a:pt x="216026" y="216027"/>
                  </a:lnTo>
                  <a:lnTo>
                    <a:pt x="216026" y="0"/>
                  </a:lnTo>
                  <a:close/>
                </a:path>
              </a:pathLst>
            </a:custGeom>
            <a:solidFill>
              <a:srgbClr val="4F81B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202" name="object 39"/>
            <p:cNvSpPr>
              <a:spLocks/>
            </p:cNvSpPr>
            <p:nvPr/>
          </p:nvSpPr>
          <p:spPr bwMode="auto">
            <a:xfrm>
              <a:off x="8532494" y="4653153"/>
              <a:ext cx="288290" cy="360045"/>
            </a:xfrm>
            <a:custGeom>
              <a:avLst/>
              <a:gdLst>
                <a:gd name="T0" fmla="*/ 0 w 288290"/>
                <a:gd name="T1" fmla="*/ 216027 h 360045"/>
                <a:gd name="T2" fmla="*/ 72008 w 288290"/>
                <a:gd name="T3" fmla="*/ 216027 h 360045"/>
                <a:gd name="T4" fmla="*/ 72008 w 288290"/>
                <a:gd name="T5" fmla="*/ 0 h 360045"/>
                <a:gd name="T6" fmla="*/ 216026 w 288290"/>
                <a:gd name="T7" fmla="*/ 0 h 360045"/>
                <a:gd name="T8" fmla="*/ 216026 w 288290"/>
                <a:gd name="T9" fmla="*/ 216027 h 360045"/>
                <a:gd name="T10" fmla="*/ 288035 w 288290"/>
                <a:gd name="T11" fmla="*/ 216027 h 360045"/>
                <a:gd name="T12" fmla="*/ 144018 w 288290"/>
                <a:gd name="T13" fmla="*/ 360045 h 360045"/>
                <a:gd name="T14" fmla="*/ 0 w 288290"/>
                <a:gd name="T15" fmla="*/ 216027 h 3600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8290"/>
                <a:gd name="T25" fmla="*/ 0 h 360045"/>
                <a:gd name="T26" fmla="*/ 288290 w 288290"/>
                <a:gd name="T27" fmla="*/ 360045 h 3600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8290" h="360045">
                  <a:moveTo>
                    <a:pt x="0" y="216027"/>
                  </a:moveTo>
                  <a:lnTo>
                    <a:pt x="72008" y="216027"/>
                  </a:lnTo>
                  <a:lnTo>
                    <a:pt x="72008" y="0"/>
                  </a:lnTo>
                  <a:lnTo>
                    <a:pt x="216026" y="0"/>
                  </a:lnTo>
                  <a:lnTo>
                    <a:pt x="216026" y="216027"/>
                  </a:lnTo>
                  <a:lnTo>
                    <a:pt x="288035" y="216027"/>
                  </a:lnTo>
                  <a:lnTo>
                    <a:pt x="144018" y="360045"/>
                  </a:lnTo>
                  <a:lnTo>
                    <a:pt x="0" y="216027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993901" y="5538789"/>
            <a:ext cx="8885767" cy="9429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ctr">
              <a:spcBef>
                <a:spcPts val="100"/>
              </a:spcBef>
              <a:defRPr/>
            </a:pPr>
            <a:r>
              <a:rPr sz="3200" b="1" spc="-15" dirty="0">
                <a:latin typeface="Arial"/>
                <a:cs typeface="Arial"/>
              </a:rPr>
              <a:t>Это </a:t>
            </a:r>
            <a:r>
              <a:rPr sz="3200" b="1" dirty="0">
                <a:latin typeface="Arial"/>
                <a:cs typeface="Arial"/>
              </a:rPr>
              <a:t>не </a:t>
            </a:r>
            <a:r>
              <a:rPr sz="3200" b="1" spc="-15" dirty="0">
                <a:latin typeface="Arial"/>
                <a:cs typeface="Arial"/>
              </a:rPr>
              <a:t>хаос, </a:t>
            </a:r>
            <a:r>
              <a:rPr sz="3200" b="1" spc="-25" dirty="0">
                <a:latin typeface="Arial"/>
                <a:cs typeface="Arial"/>
              </a:rPr>
              <a:t>это </a:t>
            </a:r>
            <a:r>
              <a:rPr sz="3200" b="1" spc="-15" dirty="0">
                <a:latin typeface="Arial"/>
                <a:cs typeface="Arial"/>
              </a:rPr>
              <a:t>другой</a:t>
            </a:r>
            <a:r>
              <a:rPr sz="3200" b="1" spc="-10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порядок.</a:t>
            </a:r>
            <a:endParaRPr sz="3200">
              <a:latin typeface="Arial"/>
              <a:cs typeface="Arial"/>
            </a:endParaRPr>
          </a:p>
          <a:p>
            <a:pPr algn="ctr">
              <a:spcBef>
                <a:spcPts val="20"/>
              </a:spcBef>
              <a:defRPr/>
            </a:pPr>
            <a:r>
              <a:rPr sz="2800" b="1" spc="-20" dirty="0">
                <a:latin typeface="Arial"/>
                <a:cs typeface="Arial"/>
              </a:rPr>
              <a:t>Русская модель</a:t>
            </a:r>
            <a:r>
              <a:rPr sz="2800" b="1" spc="7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управления</a:t>
            </a:r>
            <a:endParaRPr sz="2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21200" y="6607175"/>
            <a:ext cx="3530600" cy="140423"/>
          </a:xfrm>
          <a:prstGeom prst="rect">
            <a:avLst/>
          </a:prstGeom>
        </p:spPr>
        <p:txBody>
          <a:bodyPr lIns="0" tIns="1905" rIns="0" bIns="0">
            <a:spAutoFit/>
          </a:bodyPr>
          <a:lstStyle/>
          <a:p>
            <a:pPr marL="12700">
              <a:spcBef>
                <a:spcPts val="15"/>
              </a:spcBef>
              <a:defRPr/>
            </a:pPr>
            <a:r>
              <a:rPr sz="900" spc="-5" dirty="0">
                <a:latin typeface="Arial"/>
                <a:cs typeface="Arial"/>
              </a:rPr>
              <a:t>©Ананьин </a:t>
            </a:r>
            <a:r>
              <a:rPr sz="900" dirty="0">
                <a:latin typeface="Arial"/>
                <a:cs typeface="Arial"/>
              </a:rPr>
              <a:t>Владимир, 2015,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  <a:hlinkClick r:id="rId10"/>
              </a:rPr>
              <a:t>V.Ananiin@gmail.com</a:t>
            </a:r>
            <a:endParaRPr sz="900">
              <a:latin typeface="Arial"/>
              <a:cs typeface="Arial"/>
            </a:endParaRPr>
          </a:p>
        </p:txBody>
      </p:sp>
      <p:sp>
        <p:nvSpPr>
          <p:cNvPr id="43" name="Заголовок 4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spc="-5" dirty="0" smtClean="0">
                <a:cs typeface="Arial"/>
              </a:rPr>
              <a:t>Заимствование </a:t>
            </a:r>
            <a:r>
              <a:rPr lang="ru-RU" sz="3600" b="1" spc="-10" dirty="0" smtClean="0">
                <a:cs typeface="Arial"/>
              </a:rPr>
              <a:t>управленческих</a:t>
            </a:r>
            <a:r>
              <a:rPr lang="ru-RU" sz="3600" b="1" spc="-100" dirty="0" smtClean="0">
                <a:cs typeface="Arial"/>
              </a:rPr>
              <a:t> </a:t>
            </a:r>
            <a:r>
              <a:rPr lang="ru-RU" sz="3600" b="1" dirty="0" smtClean="0">
                <a:cs typeface="Arial"/>
              </a:rPr>
              <a:t>практик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341" y="0"/>
            <a:ext cx="109728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 smtClean="0"/>
              <a:t>Подготовка кадров </a:t>
            </a:r>
            <a:r>
              <a:rPr lang="en-US" altLang="ru-RU" sz="3200" b="1" dirty="0" smtClean="0"/>
              <a:t>/ </a:t>
            </a:r>
            <a:r>
              <a:rPr lang="ru-RU" altLang="ru-RU" sz="3200" b="1" dirty="0" smtClean="0"/>
              <a:t>Т</a:t>
            </a:r>
            <a:r>
              <a:rPr lang="ru-RU" altLang="ru-RU" sz="3200" b="1" dirty="0" smtClean="0"/>
              <a:t>ренды  управления  креативными проектом</a:t>
            </a:r>
            <a:endParaRPr lang="ru-RU" altLang="ru-RU" sz="3200" b="1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6194" y="590811"/>
            <a:ext cx="11618384" cy="5256212"/>
            <a:chOff x="884" y="663"/>
            <a:chExt cx="4037" cy="1316"/>
          </a:xfrm>
        </p:grpSpPr>
        <p:sp>
          <p:nvSpPr>
            <p:cNvPr id="19460" name="Rectangle 12"/>
            <p:cNvSpPr>
              <a:spLocks noChangeArrowheads="1"/>
            </p:cNvSpPr>
            <p:nvPr/>
          </p:nvSpPr>
          <p:spPr bwMode="auto">
            <a:xfrm>
              <a:off x="1292" y="1752"/>
              <a:ext cx="3629" cy="227"/>
            </a:xfrm>
            <a:prstGeom prst="rect">
              <a:avLst/>
            </a:prstGeom>
            <a:solidFill>
              <a:srgbClr val="FFE6CB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ru-RU" altLang="ru-RU" sz="2400" b="1"/>
                <a:t>5. Наделение руководителей полномочиями</a:t>
              </a:r>
            </a:p>
          </p:txBody>
        </p:sp>
        <p:sp>
          <p:nvSpPr>
            <p:cNvPr id="19461" name="Rectangle 13"/>
            <p:cNvSpPr>
              <a:spLocks noChangeArrowheads="1"/>
            </p:cNvSpPr>
            <p:nvPr/>
          </p:nvSpPr>
          <p:spPr bwMode="auto">
            <a:xfrm>
              <a:off x="1292" y="1479"/>
              <a:ext cx="3629" cy="227"/>
            </a:xfrm>
            <a:prstGeom prst="rect">
              <a:avLst/>
            </a:prstGeom>
            <a:solidFill>
              <a:srgbClr val="FFE6CB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ru-RU" altLang="ru-RU" sz="2400" b="1"/>
                <a:t>4. Фрилансеры и удаленные команды</a:t>
              </a:r>
            </a:p>
          </p:txBody>
        </p:sp>
        <p:sp>
          <p:nvSpPr>
            <p:cNvPr id="19462" name="Rectangle 14"/>
            <p:cNvSpPr>
              <a:spLocks noChangeArrowheads="1"/>
            </p:cNvSpPr>
            <p:nvPr/>
          </p:nvSpPr>
          <p:spPr bwMode="auto">
            <a:xfrm>
              <a:off x="1292" y="1207"/>
              <a:ext cx="3629" cy="227"/>
            </a:xfrm>
            <a:prstGeom prst="rect">
              <a:avLst/>
            </a:prstGeom>
            <a:solidFill>
              <a:srgbClr val="FFE6CB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ru-RU" altLang="ru-RU" sz="2400" b="1"/>
                <a:t>3. Искусственный интеллект</a:t>
              </a:r>
            </a:p>
          </p:txBody>
        </p:sp>
        <p:sp>
          <p:nvSpPr>
            <p:cNvPr id="19463" name="Rectangle 15"/>
            <p:cNvSpPr>
              <a:spLocks noChangeArrowheads="1"/>
            </p:cNvSpPr>
            <p:nvPr/>
          </p:nvSpPr>
          <p:spPr bwMode="auto">
            <a:xfrm>
              <a:off x="1292" y="935"/>
              <a:ext cx="3629" cy="227"/>
            </a:xfrm>
            <a:prstGeom prst="rect">
              <a:avLst/>
            </a:prstGeom>
            <a:solidFill>
              <a:srgbClr val="FFE6CB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altLang="ru-RU" sz="2400" b="1" dirty="0"/>
                <a:t>2. Фокус на больших данных и </a:t>
              </a:r>
              <a:r>
                <a:rPr lang="ru-RU" altLang="ru-RU" sz="2400" b="1" dirty="0" smtClean="0"/>
                <a:t>аналитика</a:t>
              </a:r>
              <a:r>
                <a:rPr lang="en-US" altLang="ru-RU" sz="2400" b="1" dirty="0" smtClean="0"/>
                <a:t> / </a:t>
              </a:r>
              <a:r>
                <a:rPr lang="ru-RU" altLang="ru-RU" sz="2400" b="1" dirty="0" smtClean="0"/>
                <a:t>Интернет вещей (</a:t>
              </a:r>
              <a:r>
                <a:rPr lang="en-US" altLang="ru-RU" sz="2400" b="1" dirty="0" err="1" smtClean="0"/>
                <a:t>IoT</a:t>
              </a:r>
              <a:r>
                <a:rPr lang="en-US" altLang="ru-RU" sz="2400" b="1" dirty="0" smtClean="0"/>
                <a:t>) </a:t>
              </a:r>
              <a:endParaRPr lang="ru-RU" altLang="ru-RU" sz="2400" b="1" dirty="0"/>
            </a:p>
          </p:txBody>
        </p:sp>
        <p:sp>
          <p:nvSpPr>
            <p:cNvPr id="19464" name="Rectangle 16"/>
            <p:cNvSpPr>
              <a:spLocks noChangeArrowheads="1"/>
            </p:cNvSpPr>
            <p:nvPr/>
          </p:nvSpPr>
          <p:spPr bwMode="auto">
            <a:xfrm>
              <a:off x="1292" y="663"/>
              <a:ext cx="3629" cy="227"/>
            </a:xfrm>
            <a:prstGeom prst="rect">
              <a:avLst/>
            </a:prstGeom>
            <a:solidFill>
              <a:srgbClr val="FFE6CB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ru-RU" altLang="ru-RU" sz="2400" b="1" dirty="0"/>
                <a:t>1. </a:t>
              </a:r>
              <a:r>
                <a:rPr lang="ru-RU" altLang="ru-RU" sz="2400" b="1" dirty="0" smtClean="0"/>
                <a:t>Рост сложности и технологичности проектов</a:t>
              </a:r>
              <a:endParaRPr lang="ru-RU" altLang="ru-RU" sz="2400" b="1" dirty="0"/>
            </a:p>
          </p:txBody>
        </p:sp>
        <p:sp>
          <p:nvSpPr>
            <p:cNvPr id="19465" name="AutoShape 17"/>
            <p:cNvSpPr>
              <a:spLocks noChangeArrowheads="1"/>
            </p:cNvSpPr>
            <p:nvPr/>
          </p:nvSpPr>
          <p:spPr bwMode="auto">
            <a:xfrm>
              <a:off x="884" y="663"/>
              <a:ext cx="227" cy="226"/>
            </a:xfrm>
            <a:prstGeom prst="chevron">
              <a:avLst>
                <a:gd name="adj" fmla="val 25111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9466" name="AutoShape 18"/>
            <p:cNvSpPr>
              <a:spLocks noChangeArrowheads="1"/>
            </p:cNvSpPr>
            <p:nvPr/>
          </p:nvSpPr>
          <p:spPr bwMode="auto">
            <a:xfrm>
              <a:off x="884" y="936"/>
              <a:ext cx="227" cy="226"/>
            </a:xfrm>
            <a:prstGeom prst="chevron">
              <a:avLst>
                <a:gd name="adj" fmla="val 25111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9467" name="AutoShape 19"/>
            <p:cNvSpPr>
              <a:spLocks noChangeArrowheads="1"/>
            </p:cNvSpPr>
            <p:nvPr/>
          </p:nvSpPr>
          <p:spPr bwMode="auto">
            <a:xfrm>
              <a:off x="884" y="1208"/>
              <a:ext cx="227" cy="226"/>
            </a:xfrm>
            <a:prstGeom prst="chevron">
              <a:avLst>
                <a:gd name="adj" fmla="val 25111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9468" name="AutoShape 20"/>
            <p:cNvSpPr>
              <a:spLocks noChangeArrowheads="1"/>
            </p:cNvSpPr>
            <p:nvPr/>
          </p:nvSpPr>
          <p:spPr bwMode="auto">
            <a:xfrm>
              <a:off x="884" y="1480"/>
              <a:ext cx="227" cy="226"/>
            </a:xfrm>
            <a:prstGeom prst="chevron">
              <a:avLst>
                <a:gd name="adj" fmla="val 25111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9469" name="AutoShape 21"/>
            <p:cNvSpPr>
              <a:spLocks noChangeArrowheads="1"/>
            </p:cNvSpPr>
            <p:nvPr/>
          </p:nvSpPr>
          <p:spPr bwMode="auto">
            <a:xfrm>
              <a:off x="884" y="1753"/>
              <a:ext cx="227" cy="226"/>
            </a:xfrm>
            <a:prstGeom prst="chevron">
              <a:avLst>
                <a:gd name="adj" fmla="val 25111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</p:grp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442682" y="5951344"/>
            <a:ext cx="10444170" cy="722412"/>
          </a:xfrm>
          <a:prstGeom prst="rect">
            <a:avLst/>
          </a:prstGeom>
          <a:solidFill>
            <a:srgbClr val="FFE6CB"/>
          </a:solidFill>
          <a:ln w="127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ru-RU" sz="2400" b="1" dirty="0" smtClean="0"/>
              <a:t>6</a:t>
            </a:r>
            <a:r>
              <a:rPr lang="ru-RU" altLang="ru-RU" sz="2400" b="1" smtClean="0"/>
              <a:t>. </a:t>
            </a:r>
            <a:r>
              <a:rPr lang="en-US" altLang="ru-RU" sz="2400" b="1" dirty="0" smtClean="0"/>
              <a:t>Soft skills</a:t>
            </a:r>
            <a:endParaRPr lang="ru-RU" altLang="ru-RU" sz="2400" b="1" dirty="0"/>
          </a:p>
        </p:txBody>
      </p:sp>
      <p:sp>
        <p:nvSpPr>
          <p:cNvPr id="15" name="AutoShape 20"/>
          <p:cNvSpPr>
            <a:spLocks noChangeArrowheads="1"/>
          </p:cNvSpPr>
          <p:nvPr/>
        </p:nvSpPr>
        <p:spPr bwMode="auto">
          <a:xfrm>
            <a:off x="241173" y="5955337"/>
            <a:ext cx="653300" cy="902663"/>
          </a:xfrm>
          <a:prstGeom prst="chevron">
            <a:avLst>
              <a:gd name="adj" fmla="val 25111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22985</TotalTime>
  <Words>314</Words>
  <Application>Microsoft Office PowerPoint</Application>
  <PresentationFormat>Произвольный</PresentationFormat>
  <Paragraphs>77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ВКЛАД РЕГИОНАЛЬНОГО ВУЗА  В РАЗВИТИЕ КРЕАТИВНЫХ ИНДУСТРИЙ  В РЕСПУБЛИКЕ КАРЕЛИЯ</vt:lpstr>
      <vt:lpstr>Ресурсы для креативных индустрий в РК</vt:lpstr>
      <vt:lpstr>Ресурсы для подготовки кадров для креативных индустрий в РФ</vt:lpstr>
      <vt:lpstr>C</vt:lpstr>
      <vt:lpstr>Слайд 5</vt:lpstr>
      <vt:lpstr>Целевая модель реализации стратегических приоритетов ПетрГУ </vt:lpstr>
      <vt:lpstr>План мероприятий по реализации Стратегии развития Арктической зоны РФ  и обеспечения национальной безопасности до 2020 года </vt:lpstr>
      <vt:lpstr>Заимствование управленческих практик</vt:lpstr>
      <vt:lpstr>Подготовка кадров / Тренды  управления  креативными проектом</vt:lpstr>
      <vt:lpstr>Soft is new hard</vt:lpstr>
      <vt:lpstr>Культурный плот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 Veksler</dc:creator>
  <cp:lastModifiedBy>ПетрГУ</cp:lastModifiedBy>
  <cp:revision>1043</cp:revision>
  <cp:lastPrinted>2022-09-06T08:28:16Z</cp:lastPrinted>
  <dcterms:created xsi:type="dcterms:W3CDTF">2018-10-18T11:11:08Z</dcterms:created>
  <dcterms:modified xsi:type="dcterms:W3CDTF">2022-11-02T09:35:47Z</dcterms:modified>
</cp:coreProperties>
</file>